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Public Sans" panose="020B0604020202020204" charset="0"/>
      <p:regular r:id="rId16"/>
    </p:embeddedFont>
    <p:embeddedFont>
      <p:font typeface="Sanchez" panose="020B0604020202020204" charset="0"/>
      <p:regular r:id="rId17"/>
    </p:embeddedFont>
    <p:embeddedFont>
      <p:font typeface="Shadows Into Light Two" panose="02000506000000020004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font" Target="/ppt/fonts/font3.fntdata" Id="rId18" /><Relationship Type="http://schemas.openxmlformats.org/officeDocument/2006/relationships/slide" Target="/ppt/slides/slide2.xml" Id="rId3" /><Relationship Type="http://schemas.openxmlformats.org/officeDocument/2006/relationships/theme" Target="/ppt/theme/theme1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font" Target="/ppt/fonts/font2.fntdata" Id="rId17" /><Relationship Type="http://schemas.openxmlformats.org/officeDocument/2006/relationships/slide" Target="/ppt/slides/slide1.xml" Id="rId2" /><Relationship Type="http://schemas.openxmlformats.org/officeDocument/2006/relationships/font" Target="/ppt/fonts/font1.fntdata" Id="rId16" /><Relationship Type="http://schemas.openxmlformats.org/officeDocument/2006/relationships/viewProps" Target="/ppt/viewProps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9.xml" Id="rId10" /><Relationship Type="http://schemas.openxmlformats.org/officeDocument/2006/relationships/presProps" Target="/ppt/presProps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tableStyles" Target="/ppt/tableStyles.xml" Id="rId22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7.png" Id="rId8" /><Relationship Type="http://schemas.openxmlformats.org/officeDocument/2006/relationships/image" Target="/ppt/media/image12.png" Id="rId13" /><Relationship Type="http://schemas.openxmlformats.org/officeDocument/2006/relationships/image" Target="/ppt/media/image17.png" Id="rId18" /><Relationship Type="http://schemas.openxmlformats.org/officeDocument/2006/relationships/image" Target="/ppt/media/image2.png" Id="rId3" /><Relationship Type="http://schemas.openxmlformats.org/officeDocument/2006/relationships/image" Target="/ppt/media/image6.png" Id="rId7" /><Relationship Type="http://schemas.openxmlformats.org/officeDocument/2006/relationships/image" Target="/ppt/media/image11.png" Id="rId12" /><Relationship Type="http://schemas.openxmlformats.org/officeDocument/2006/relationships/image" Target="/ppt/media/image16.svg" Id="rId17" /><Relationship Type="http://schemas.openxmlformats.org/officeDocument/2006/relationships/image" Target="/ppt/media/image1.jpeg" Id="rId2" /><Relationship Type="http://schemas.openxmlformats.org/officeDocument/2006/relationships/image" Target="/ppt/media/image15.png" Id="rId16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5.png" Id="rId6" /><Relationship Type="http://schemas.openxmlformats.org/officeDocument/2006/relationships/image" Target="/ppt/media/image10.png" Id="rId11" /><Relationship Type="http://schemas.openxmlformats.org/officeDocument/2006/relationships/image" Target="/ppt/media/image4.png" Id="rId5" /><Relationship Type="http://schemas.openxmlformats.org/officeDocument/2006/relationships/image" Target="/ppt/media/image14.png" Id="rId15" /><Relationship Type="http://schemas.openxmlformats.org/officeDocument/2006/relationships/image" Target="/ppt/media/image9.png" Id="rId10" /><Relationship Type="http://schemas.openxmlformats.org/officeDocument/2006/relationships/image" Target="/ppt/media/image18.png" Id="rId19" /><Relationship Type="http://schemas.openxmlformats.org/officeDocument/2006/relationships/image" Target="/ppt/media/image3.png" Id="rId4" /><Relationship Type="http://schemas.openxmlformats.org/officeDocument/2006/relationships/image" Target="/ppt/media/image8.png" Id="rId9" /><Relationship Type="http://schemas.openxmlformats.org/officeDocument/2006/relationships/image" Target="/ppt/media/image13.png" Id="rId1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26.png" Id="rId3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7.pn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8.jpeg" Id="rId3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9.pn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7.png" Id="rId8" /><Relationship Type="http://schemas.openxmlformats.org/officeDocument/2006/relationships/image" Target="/ppt/media/image12.png" Id="rId13" /><Relationship Type="http://schemas.openxmlformats.org/officeDocument/2006/relationships/image" Target="/ppt/media/image18.png" Id="rId18" /><Relationship Type="http://schemas.openxmlformats.org/officeDocument/2006/relationships/image" Target="/ppt/media/image2.png" Id="rId3" /><Relationship Type="http://schemas.openxmlformats.org/officeDocument/2006/relationships/image" Target="/ppt/media/image6.png" Id="rId7" /><Relationship Type="http://schemas.openxmlformats.org/officeDocument/2006/relationships/image" Target="/ppt/media/image11.png" Id="rId12" /><Relationship Type="http://schemas.openxmlformats.org/officeDocument/2006/relationships/image" Target="/ppt/media/image16.svg" Id="rId17" /><Relationship Type="http://schemas.openxmlformats.org/officeDocument/2006/relationships/image" Target="/ppt/media/image1.jpeg" Id="rId2" /><Relationship Type="http://schemas.openxmlformats.org/officeDocument/2006/relationships/image" Target="/ppt/media/image15.png" Id="rId16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5.png" Id="rId6" /><Relationship Type="http://schemas.openxmlformats.org/officeDocument/2006/relationships/image" Target="/ppt/media/image10.png" Id="rId11" /><Relationship Type="http://schemas.openxmlformats.org/officeDocument/2006/relationships/image" Target="/ppt/media/image4.png" Id="rId5" /><Relationship Type="http://schemas.openxmlformats.org/officeDocument/2006/relationships/image" Target="/ppt/media/image14.png" Id="rId15" /><Relationship Type="http://schemas.openxmlformats.org/officeDocument/2006/relationships/image" Target="/ppt/media/image9.png" Id="rId10" /><Relationship Type="http://schemas.openxmlformats.org/officeDocument/2006/relationships/image" Target="/ppt/media/image3.png" Id="rId4" /><Relationship Type="http://schemas.openxmlformats.org/officeDocument/2006/relationships/image" Target="/ppt/media/image8.png" Id="rId9" /><Relationship Type="http://schemas.openxmlformats.org/officeDocument/2006/relationships/image" Target="/ppt/media/image13.png" Id="rId1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5.png" Id="rId3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30.png" Id="rId5" /><Relationship Type="http://schemas.openxmlformats.org/officeDocument/2006/relationships/image" Target="/ppt/media/image16.svg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32.png" Id="rId3" /><Relationship Type="http://schemas.openxmlformats.org/officeDocument/2006/relationships/image" Target="/ppt/media/image31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35.svg" Id="rId6" /><Relationship Type="http://schemas.openxmlformats.org/officeDocument/2006/relationships/image" Target="/ppt/media/image34.png" Id="rId5" /><Relationship Type="http://schemas.openxmlformats.org/officeDocument/2006/relationships/image" Target="/ppt/media/image33.sv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19.png" Id="rId3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20.png" Id="rId3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1.png" Id="rId8" /><Relationship Type="http://schemas.openxmlformats.org/officeDocument/2006/relationships/image" Target="/ppt/media/image4.png" Id="rId3" /><Relationship Type="http://schemas.openxmlformats.org/officeDocument/2006/relationships/image" Target="/ppt/media/image10.png" Id="rId7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8.png" Id="rId6" /><Relationship Type="http://schemas.openxmlformats.org/officeDocument/2006/relationships/image" Target="/ppt/media/image2.png" Id="rId11" /><Relationship Type="http://schemas.openxmlformats.org/officeDocument/2006/relationships/image" Target="/ppt/media/image6.png" Id="rId5" /><Relationship Type="http://schemas.openxmlformats.org/officeDocument/2006/relationships/image" Target="/ppt/media/image18.png" Id="rId10" /><Relationship Type="http://schemas.openxmlformats.org/officeDocument/2006/relationships/image" Target="/ppt/media/image5.png" Id="rId4" /><Relationship Type="http://schemas.openxmlformats.org/officeDocument/2006/relationships/image" Target="/ppt/media/image14.png" Id="rId9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9.png" Id="rId8" /><Relationship Type="http://schemas.openxmlformats.org/officeDocument/2006/relationships/image" Target="/ppt/media/image21.png" Id="rId3" /><Relationship Type="http://schemas.openxmlformats.org/officeDocument/2006/relationships/image" Target="/ppt/media/image10.png" Id="rId7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2.png" Id="rId6" /><Relationship Type="http://schemas.openxmlformats.org/officeDocument/2006/relationships/image" Target="/ppt/media/image5.png" Id="rId5" /><Relationship Type="http://schemas.openxmlformats.org/officeDocument/2006/relationships/image" Target="/ppt/media/image12.png" Id="rId4" /><Relationship Type="http://schemas.openxmlformats.org/officeDocument/2006/relationships/hyperlink" Target="https://travelmate.streamlit.app" TargetMode="External" Id="rId9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23.png" Id="rId3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5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 rot="-1660375">
            <a:off x="13364092" y="-1570265"/>
            <a:ext cx="3292823" cy="3140530"/>
          </a:xfrm>
          <a:custGeom>
            <a:avLst/>
            <a:gdLst/>
            <a:ahLst/>
            <a:cxnLst/>
            <a:rect l="l" t="t" r="r" b="b"/>
            <a:pathLst>
              <a:path w="3292823" h="3140530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66865" y="-1220215"/>
            <a:ext cx="3241573" cy="5006291"/>
          </a:xfrm>
          <a:custGeom>
            <a:avLst/>
            <a:gdLst/>
            <a:ahLst/>
            <a:cxnLst/>
            <a:rect l="l" t="t" r="r" b="b"/>
            <a:pathLst>
              <a:path w="3241573" h="5006291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585069">
            <a:off x="3675897" y="-2089770"/>
            <a:ext cx="2789859" cy="4490718"/>
          </a:xfrm>
          <a:custGeom>
            <a:avLst/>
            <a:gdLst/>
            <a:ahLst/>
            <a:cxnLst/>
            <a:rect l="l" t="t" r="r" b="b"/>
            <a:pathLst>
              <a:path w="2789859" h="4490718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5437536" y="7573336"/>
            <a:ext cx="3520641" cy="2847318"/>
          </a:xfrm>
          <a:custGeom>
            <a:avLst/>
            <a:gdLst/>
            <a:ahLst/>
            <a:cxnLst/>
            <a:rect l="l" t="t" r="r" b="b"/>
            <a:pathLst>
              <a:path w="3520641" h="2847318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45614" y="-2790553"/>
            <a:ext cx="3909779" cy="4278828"/>
          </a:xfrm>
          <a:custGeom>
            <a:avLst/>
            <a:gdLst/>
            <a:ahLst/>
            <a:cxnLst/>
            <a:rect l="l" t="t" r="r" b="b"/>
            <a:pathLst>
              <a:path w="3909779" h="4278828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47120" y="3949541"/>
            <a:ext cx="4493241" cy="3173351"/>
          </a:xfrm>
          <a:custGeom>
            <a:avLst/>
            <a:gdLst/>
            <a:ahLst/>
            <a:cxnLst/>
            <a:rect l="l" t="t" r="r" b="b"/>
            <a:pathLst>
              <a:path w="4493241" h="317335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66875" y="5674288"/>
            <a:ext cx="2360822" cy="4475491"/>
          </a:xfrm>
          <a:custGeom>
            <a:avLst/>
            <a:gdLst/>
            <a:ahLst/>
            <a:cxnLst/>
            <a:rect l="l" t="t" r="r" b="b"/>
            <a:pathLst>
              <a:path w="2360822" h="4475491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792921" y="2195821"/>
            <a:ext cx="2297373" cy="3507439"/>
          </a:xfrm>
          <a:custGeom>
            <a:avLst/>
            <a:gdLst/>
            <a:ahLst/>
            <a:cxnLst/>
            <a:rect l="l" t="t" r="r" b="b"/>
            <a:pathLst>
              <a:path w="2297373" h="3507439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68193" y="-1265163"/>
            <a:ext cx="3215450" cy="4122372"/>
          </a:xfrm>
          <a:custGeom>
            <a:avLst/>
            <a:gdLst/>
            <a:ahLst/>
            <a:cxnLst/>
            <a:rect l="l" t="t" r="r" b="b"/>
            <a:pathLst>
              <a:path w="3215450" h="4122372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966875" y="8509480"/>
            <a:ext cx="5501028" cy="3555039"/>
          </a:xfrm>
          <a:custGeom>
            <a:avLst/>
            <a:gdLst/>
            <a:ahLst/>
            <a:cxnLst/>
            <a:rect l="l" t="t" r="r" b="b"/>
            <a:pathLst>
              <a:path w="5501028" h="3555039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918579" y="8509480"/>
            <a:ext cx="4378799" cy="2205820"/>
          </a:xfrm>
          <a:custGeom>
            <a:avLst/>
            <a:gdLst/>
            <a:ahLst/>
            <a:cxnLst/>
            <a:rect l="l" t="t" r="r" b="b"/>
            <a:pathLst>
              <a:path w="4378799" h="2205820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13468" y="8297254"/>
            <a:ext cx="3948319" cy="2985916"/>
          </a:xfrm>
          <a:custGeom>
            <a:avLst/>
            <a:gdLst/>
            <a:ahLst/>
            <a:cxnLst/>
            <a:rect l="l" t="t" r="r" b="b"/>
            <a:pathLst>
              <a:path w="3948319" h="2985916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53682" y="8733496"/>
            <a:ext cx="3920515" cy="3107008"/>
          </a:xfrm>
          <a:custGeom>
            <a:avLst/>
            <a:gdLst/>
            <a:ahLst/>
            <a:cxnLst/>
            <a:rect l="l" t="t" r="r" b="b"/>
            <a:pathLst>
              <a:path w="3920515" h="3107008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623606">
            <a:off x="3462328" y="3648174"/>
            <a:ext cx="1597954" cy="1455590"/>
          </a:xfrm>
          <a:custGeom>
            <a:avLst/>
            <a:gdLst/>
            <a:ahLst/>
            <a:cxnLst/>
            <a:rect l="l" t="t" r="r" b="b"/>
            <a:pathLst>
              <a:path w="1597954" h="1455590">
                <a:moveTo>
                  <a:pt x="0" y="0"/>
                </a:moveTo>
                <a:lnTo>
                  <a:pt x="1597954" y="0"/>
                </a:lnTo>
                <a:lnTo>
                  <a:pt x="1597954" y="1455591"/>
                </a:lnTo>
                <a:lnTo>
                  <a:pt x="0" y="14555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0292233">
            <a:off x="13818286" y="3621958"/>
            <a:ext cx="1485265" cy="1352941"/>
          </a:xfrm>
          <a:custGeom>
            <a:avLst/>
            <a:gdLst/>
            <a:ahLst/>
            <a:cxnLst/>
            <a:rect l="l" t="t" r="r" b="b"/>
            <a:pathLst>
              <a:path w="1485265" h="1352941">
                <a:moveTo>
                  <a:pt x="0" y="0"/>
                </a:moveTo>
                <a:lnTo>
                  <a:pt x="1485265" y="0"/>
                </a:lnTo>
                <a:lnTo>
                  <a:pt x="1485265" y="1352942"/>
                </a:lnTo>
                <a:lnTo>
                  <a:pt x="0" y="13529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038051">
            <a:off x="14360498" y="1611001"/>
            <a:ext cx="1797557" cy="1649259"/>
          </a:xfrm>
          <a:custGeom>
            <a:avLst/>
            <a:gdLst/>
            <a:ahLst/>
            <a:cxnLst/>
            <a:rect l="l" t="t" r="r" b="b"/>
            <a:pathLst>
              <a:path w="1797557" h="1649259">
                <a:moveTo>
                  <a:pt x="0" y="0"/>
                </a:moveTo>
                <a:lnTo>
                  <a:pt x="1797557" y="0"/>
                </a:lnTo>
                <a:lnTo>
                  <a:pt x="1797557" y="1649259"/>
                </a:lnTo>
                <a:lnTo>
                  <a:pt x="0" y="164925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3926957">
            <a:off x="7369813" y="-2353347"/>
            <a:ext cx="3475850" cy="4194087"/>
          </a:xfrm>
          <a:custGeom>
            <a:avLst/>
            <a:gdLst/>
            <a:ahLst/>
            <a:cxnLst/>
            <a:rect l="l" t="t" r="r" b="b"/>
            <a:pathLst>
              <a:path w="3475850" h="4194087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289663" y="1183475"/>
            <a:ext cx="9840592" cy="343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69"/>
              </a:lnSpc>
            </a:pPr>
            <a:r>
              <a:rPr lang="en-US" sz="15960" dirty="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TravelMate</a:t>
            </a:r>
          </a:p>
          <a:p>
            <a:pPr algn="ctr">
              <a:lnSpc>
                <a:spcPts val="6764"/>
              </a:lnSpc>
            </a:pPr>
            <a:r>
              <a:rPr lang="en-US" sz="5326" dirty="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Your Virtual Travel Assistant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63545" y="4920651"/>
            <a:ext cx="6960910" cy="318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3799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Created by Group 9</a:t>
            </a:r>
          </a:p>
          <a:p>
            <a:pPr algn="ctr">
              <a:lnSpc>
                <a:spcPts val="1699"/>
              </a:lnSpc>
            </a:pPr>
            <a:endParaRPr lang="en-US" sz="3799">
              <a:solidFill>
                <a:srgbClr val="4B261F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Archit Pradip Murgudkar </a:t>
            </a:r>
          </a:p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Jyoti Khurana </a:t>
            </a:r>
          </a:p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Kaniz Fatema Mithun</a:t>
            </a:r>
          </a:p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Molly Dignan</a:t>
            </a:r>
          </a:p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Suyash Santosh Tapase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 rot="2278388">
            <a:off x="-320366" y="6623015"/>
            <a:ext cx="6234663" cy="3506998"/>
          </a:xfrm>
          <a:custGeom>
            <a:avLst/>
            <a:gdLst/>
            <a:ahLst/>
            <a:cxnLst/>
            <a:rect l="l" t="t" r="r" b="b"/>
            <a:pathLst>
              <a:path w="6234663" h="3506998">
                <a:moveTo>
                  <a:pt x="0" y="0"/>
                </a:moveTo>
                <a:lnTo>
                  <a:pt x="6234664" y="0"/>
                </a:lnTo>
                <a:lnTo>
                  <a:pt x="6234664" y="3506998"/>
                </a:lnTo>
                <a:lnTo>
                  <a:pt x="0" y="350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85882" y="1868179"/>
            <a:ext cx="10926030" cy="7913190"/>
          </a:xfrm>
          <a:custGeom>
            <a:avLst/>
            <a:gdLst/>
            <a:ahLst/>
            <a:cxnLst/>
            <a:rect l="l" t="t" r="r" b="b"/>
            <a:pathLst>
              <a:path w="10926030" h="7913190">
                <a:moveTo>
                  <a:pt x="0" y="0"/>
                </a:moveTo>
                <a:lnTo>
                  <a:pt x="10926030" y="0"/>
                </a:lnTo>
                <a:lnTo>
                  <a:pt x="10926030" y="7913191"/>
                </a:lnTo>
                <a:lnTo>
                  <a:pt x="0" y="7913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752" t="-5445" b="-2398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84311" y="399373"/>
            <a:ext cx="8519378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8"/>
              </a:lnSpc>
              <a:spcBef>
                <a:spcPct val="0"/>
              </a:spcBef>
            </a:pPr>
            <a:r>
              <a:rPr lang="en-US" sz="6600" u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User Interface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834840" y="-1678301"/>
            <a:ext cx="7692262" cy="13643601"/>
            <a:chOff x="0" y="0"/>
            <a:chExt cx="35801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1400" cy="6350000"/>
            </a:xfrm>
            <a:custGeom>
              <a:avLst/>
              <a:gdLst/>
              <a:ahLst/>
              <a:cxnLst/>
              <a:rect l="l" t="t" r="r" b="b"/>
              <a:pathLst>
                <a:path w="3581400" h="6350000">
                  <a:moveTo>
                    <a:pt x="35814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581400" y="0"/>
                  </a:lnTo>
                  <a:lnTo>
                    <a:pt x="3581400" y="6350000"/>
                  </a:lnTo>
                  <a:close/>
                </a:path>
              </a:pathLst>
            </a:custGeom>
            <a:blipFill>
              <a:blip r:embed="rId3"/>
              <a:stretch>
                <a:fillRect l="-83312" r="-833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581400" cy="6350000"/>
            </a:xfrm>
            <a:custGeom>
              <a:avLst/>
              <a:gdLst/>
              <a:ahLst/>
              <a:cxnLst/>
              <a:rect l="l" t="t" r="r" b="b"/>
              <a:pathLst>
                <a:path w="3581400" h="6350000">
                  <a:moveTo>
                    <a:pt x="35814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581400" y="0"/>
                  </a:lnTo>
                  <a:lnTo>
                    <a:pt x="3581400" y="6350000"/>
                  </a:lnTo>
                  <a:close/>
                </a:path>
              </a:pathLst>
            </a:custGeom>
            <a:blipFill>
              <a:blip r:embed="rId4"/>
              <a:stretch>
                <a:fillRect t="-133" b="-13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17438" y="4185190"/>
            <a:ext cx="8152786" cy="243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855" lvl="1" indent="-372428" algn="l">
              <a:lnSpc>
                <a:spcPts val="3898"/>
              </a:lnSpc>
              <a:buFont typeface="Arial"/>
              <a:buChar char="•"/>
            </a:pPr>
            <a:r>
              <a:rPr lang="en-US" sz="345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Adding travel APIs for live flight booking.</a:t>
            </a:r>
          </a:p>
          <a:p>
            <a:pPr algn="l">
              <a:lnSpc>
                <a:spcPts val="3898"/>
              </a:lnSpc>
            </a:pPr>
            <a:endParaRPr lang="en-US" sz="345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744855" lvl="1" indent="-372428" algn="l">
              <a:lnSpc>
                <a:spcPts val="3898"/>
              </a:lnSpc>
              <a:buFont typeface="Arial"/>
              <a:buChar char="•"/>
            </a:pPr>
            <a:r>
              <a:rPr lang="en-US" sz="345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Integrating weather and local event suggestions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1732" y="2051187"/>
            <a:ext cx="7085705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Future Enhancements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 rot="-1660375">
            <a:off x="13364092" y="-1570265"/>
            <a:ext cx="3292823" cy="3140530"/>
          </a:xfrm>
          <a:custGeom>
            <a:avLst/>
            <a:gdLst/>
            <a:ahLst/>
            <a:cxnLst/>
            <a:rect l="l" t="t" r="r" b="b"/>
            <a:pathLst>
              <a:path w="3292823" h="3140530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66865" y="-1220215"/>
            <a:ext cx="3241573" cy="5006291"/>
          </a:xfrm>
          <a:custGeom>
            <a:avLst/>
            <a:gdLst/>
            <a:ahLst/>
            <a:cxnLst/>
            <a:rect l="l" t="t" r="r" b="b"/>
            <a:pathLst>
              <a:path w="3241573" h="5006291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585069">
            <a:off x="3675897" y="-2089770"/>
            <a:ext cx="2789859" cy="4490718"/>
          </a:xfrm>
          <a:custGeom>
            <a:avLst/>
            <a:gdLst/>
            <a:ahLst/>
            <a:cxnLst/>
            <a:rect l="l" t="t" r="r" b="b"/>
            <a:pathLst>
              <a:path w="2789859" h="4490718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5437536" y="7573336"/>
            <a:ext cx="3520641" cy="2847318"/>
          </a:xfrm>
          <a:custGeom>
            <a:avLst/>
            <a:gdLst/>
            <a:ahLst/>
            <a:cxnLst/>
            <a:rect l="l" t="t" r="r" b="b"/>
            <a:pathLst>
              <a:path w="3520641" h="2847318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45614" y="-2790553"/>
            <a:ext cx="3909779" cy="4278828"/>
          </a:xfrm>
          <a:custGeom>
            <a:avLst/>
            <a:gdLst/>
            <a:ahLst/>
            <a:cxnLst/>
            <a:rect l="l" t="t" r="r" b="b"/>
            <a:pathLst>
              <a:path w="3909779" h="4278828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47120" y="3949541"/>
            <a:ext cx="4493241" cy="3173351"/>
          </a:xfrm>
          <a:custGeom>
            <a:avLst/>
            <a:gdLst/>
            <a:ahLst/>
            <a:cxnLst/>
            <a:rect l="l" t="t" r="r" b="b"/>
            <a:pathLst>
              <a:path w="4493241" h="317335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66875" y="5674288"/>
            <a:ext cx="2360822" cy="4475491"/>
          </a:xfrm>
          <a:custGeom>
            <a:avLst/>
            <a:gdLst/>
            <a:ahLst/>
            <a:cxnLst/>
            <a:rect l="l" t="t" r="r" b="b"/>
            <a:pathLst>
              <a:path w="2360822" h="4475491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792921" y="2195821"/>
            <a:ext cx="2297373" cy="3507439"/>
          </a:xfrm>
          <a:custGeom>
            <a:avLst/>
            <a:gdLst/>
            <a:ahLst/>
            <a:cxnLst/>
            <a:rect l="l" t="t" r="r" b="b"/>
            <a:pathLst>
              <a:path w="2297373" h="3507439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68193" y="-1265163"/>
            <a:ext cx="3215450" cy="4122372"/>
          </a:xfrm>
          <a:custGeom>
            <a:avLst/>
            <a:gdLst/>
            <a:ahLst/>
            <a:cxnLst/>
            <a:rect l="l" t="t" r="r" b="b"/>
            <a:pathLst>
              <a:path w="3215450" h="4122372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966875" y="8509480"/>
            <a:ext cx="5501028" cy="3555039"/>
          </a:xfrm>
          <a:custGeom>
            <a:avLst/>
            <a:gdLst/>
            <a:ahLst/>
            <a:cxnLst/>
            <a:rect l="l" t="t" r="r" b="b"/>
            <a:pathLst>
              <a:path w="5501028" h="3555039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918579" y="8509480"/>
            <a:ext cx="4378799" cy="2205820"/>
          </a:xfrm>
          <a:custGeom>
            <a:avLst/>
            <a:gdLst/>
            <a:ahLst/>
            <a:cxnLst/>
            <a:rect l="l" t="t" r="r" b="b"/>
            <a:pathLst>
              <a:path w="4378799" h="2205820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13468" y="8297254"/>
            <a:ext cx="3948319" cy="2985916"/>
          </a:xfrm>
          <a:custGeom>
            <a:avLst/>
            <a:gdLst/>
            <a:ahLst/>
            <a:cxnLst/>
            <a:rect l="l" t="t" r="r" b="b"/>
            <a:pathLst>
              <a:path w="3948319" h="2985916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53682" y="8733496"/>
            <a:ext cx="3920515" cy="3107008"/>
          </a:xfrm>
          <a:custGeom>
            <a:avLst/>
            <a:gdLst/>
            <a:ahLst/>
            <a:cxnLst/>
            <a:rect l="l" t="t" r="r" b="b"/>
            <a:pathLst>
              <a:path w="3920515" h="3107008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047963">
            <a:off x="4697079" y="1162047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879954">
            <a:off x="11692609" y="2100577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5"/>
                </a:lnTo>
                <a:lnTo>
                  <a:pt x="0" y="13873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926957">
            <a:off x="7369813" y="-2353347"/>
            <a:ext cx="3475850" cy="4194087"/>
          </a:xfrm>
          <a:custGeom>
            <a:avLst/>
            <a:gdLst/>
            <a:ahLst/>
            <a:cxnLst/>
            <a:rect l="l" t="t" r="r" b="b"/>
            <a:pathLst>
              <a:path w="3475850" h="4194087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550666" y="1745450"/>
            <a:ext cx="7186669" cy="120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6"/>
              </a:lnSpc>
            </a:pPr>
            <a:r>
              <a:rPr lang="en-US" sz="9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Conclusion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26993" y="4024201"/>
            <a:ext cx="13634014" cy="345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0"/>
              </a:lnSpc>
            </a:pPr>
            <a:r>
              <a:rPr lang="en-US" sz="3949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TravelMate offers a simple and intuitive way to plan trips using AI and multilingual support. It provides users with an easy-to-use interface, personalized travel recommendations, and the ability to ask follow-up questions to fine-tune their trips.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 rot="-2047963">
            <a:off x="4697079" y="1162047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954">
            <a:off x="11692609" y="2100577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5"/>
                </a:lnTo>
                <a:lnTo>
                  <a:pt x="0" y="1387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2216" y="424945"/>
            <a:ext cx="17367615" cy="9437110"/>
          </a:xfrm>
          <a:custGeom>
            <a:avLst/>
            <a:gdLst/>
            <a:ahLst/>
            <a:cxnLst/>
            <a:rect l="l" t="t" r="r" b="b"/>
            <a:pathLst>
              <a:path w="17367615" h="9437110">
                <a:moveTo>
                  <a:pt x="0" y="0"/>
                </a:moveTo>
                <a:lnTo>
                  <a:pt x="17367615" y="0"/>
                </a:lnTo>
                <a:lnTo>
                  <a:pt x="17367615" y="9437110"/>
                </a:lnTo>
                <a:lnTo>
                  <a:pt x="0" y="9437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</a:blip>
            <a:stretch>
              <a:fillRect t="-1759" b="-17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24971" y="4167076"/>
            <a:ext cx="10282105" cy="170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8"/>
              </a:lnSpc>
            </a:pPr>
            <a:r>
              <a:rPr lang="en-US" sz="13734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Thank You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03" r="-12275" b="-2623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35443" y="29515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4114800"/>
                </a:moveTo>
                <a:lnTo>
                  <a:pt x="4198776" y="4114800"/>
                </a:lnTo>
                <a:lnTo>
                  <a:pt x="419877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553781" y="304684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41987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8776" y="0"/>
                </a:lnTo>
                <a:lnTo>
                  <a:pt x="4198776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1558" y="1285875"/>
            <a:ext cx="10784884" cy="291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6"/>
              </a:lnSpc>
              <a:spcBef>
                <a:spcPct val="0"/>
              </a:spcBef>
            </a:pPr>
            <a:r>
              <a:rPr lang="en-US" sz="9600" u="none" strike="noStrike" dirty="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Feel Free to Try Out</a:t>
            </a:r>
          </a:p>
          <a:p>
            <a:pPr marL="0" lvl="0" indent="0" algn="ctr">
              <a:lnSpc>
                <a:spcPts val="4800"/>
              </a:lnSpc>
            </a:pPr>
            <a:r>
              <a:rPr lang="en-US" sz="9600" u="none" strike="noStrike" dirty="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</a:t>
            </a:r>
          </a:p>
          <a:p>
            <a:pPr marL="0" lvl="0" indent="0" algn="ctr">
              <a:lnSpc>
                <a:spcPts val="8736"/>
              </a:lnSpc>
              <a:spcBef>
                <a:spcPct val="0"/>
              </a:spcBef>
            </a:pPr>
            <a:r>
              <a:rPr lang="en-US" sz="9600" u="none" strike="noStrike" dirty="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TravelMate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062716" y="4577728"/>
            <a:ext cx="2162567" cy="2162567"/>
            <a:chOff x="0" y="0"/>
            <a:chExt cx="2883423" cy="28834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3423" cy="2883423"/>
            </a:xfrm>
            <a:custGeom>
              <a:avLst/>
              <a:gdLst/>
              <a:ahLst/>
              <a:cxnLst/>
              <a:rect l="l" t="t" r="r" b="b"/>
              <a:pathLst>
                <a:path w="2883423" h="2883423">
                  <a:moveTo>
                    <a:pt x="0" y="0"/>
                  </a:moveTo>
                  <a:lnTo>
                    <a:pt x="2883423" y="0"/>
                  </a:lnTo>
                  <a:lnTo>
                    <a:pt x="2883423" y="2883423"/>
                  </a:lnTo>
                  <a:lnTo>
                    <a:pt x="0" y="2883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12606" y="2588504"/>
            <a:ext cx="4645726" cy="4256646"/>
          </a:xfrm>
          <a:custGeom>
            <a:avLst/>
            <a:gdLst/>
            <a:ahLst/>
            <a:cxnLst/>
            <a:rect l="l" t="t" r="r" b="b"/>
            <a:pathLst>
              <a:path w="4645726" h="4256646">
                <a:moveTo>
                  <a:pt x="0" y="0"/>
                </a:moveTo>
                <a:lnTo>
                  <a:pt x="4645725" y="0"/>
                </a:lnTo>
                <a:lnTo>
                  <a:pt x="4645725" y="4256646"/>
                </a:lnTo>
                <a:lnTo>
                  <a:pt x="0" y="4256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10623" y="454083"/>
            <a:ext cx="7666755" cy="91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6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Introduction: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417" y="1787104"/>
            <a:ext cx="13157964" cy="800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8"/>
              </a:lnSpc>
              <a:spcBef>
                <a:spcPct val="0"/>
              </a:spcBef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TravelMate is a virtual travel assistant that helps users plan trips by providing personalized itineraries, budgeting, and suggestions.</a:t>
            </a:r>
          </a:p>
          <a:p>
            <a:pPr algn="just">
              <a:lnSpc>
                <a:spcPts val="3898"/>
              </a:lnSpc>
              <a:spcBef>
                <a:spcPct val="0"/>
              </a:spcBef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just">
              <a:lnSpc>
                <a:spcPts val="3898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Problem Solved: Planning a trip can be complex, especially                    when dealing with language barriers. TravelMate simplifies  this process by generating AI-driven trip plans in multiple languages</a:t>
            </a:r>
          </a:p>
          <a:p>
            <a:pPr algn="l">
              <a:lnSpc>
                <a:spcPts val="3898"/>
              </a:lnSpc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just">
              <a:lnSpc>
                <a:spcPts val="3898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Tech Stack:</a:t>
            </a:r>
          </a:p>
          <a:p>
            <a:pPr marL="744855" lvl="1" indent="-372428" algn="l">
              <a:lnSpc>
                <a:spcPts val="3898"/>
              </a:lnSpc>
              <a:buFont typeface="Arial"/>
              <a:buChar char="•"/>
            </a:pPr>
            <a:r>
              <a:rPr lang="en-US" sz="3450" dirty="0" err="1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Streamlit</a:t>
            </a: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for the front-end user interface</a:t>
            </a:r>
          </a:p>
          <a:p>
            <a:pPr marL="744855" lvl="1" indent="-372428" algn="l">
              <a:lnSpc>
                <a:spcPts val="3898"/>
              </a:lnSpc>
              <a:buFont typeface="Arial"/>
              <a:buChar char="•"/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Google Generative AI (Gemini) for conversation generation</a:t>
            </a:r>
          </a:p>
          <a:p>
            <a:pPr marL="744855" lvl="1" indent="-372428" algn="l">
              <a:lnSpc>
                <a:spcPts val="3898"/>
              </a:lnSpc>
              <a:buFont typeface="Arial"/>
              <a:buChar char="•"/>
            </a:pPr>
            <a:r>
              <a:rPr lang="en-US" sz="3450" dirty="0" err="1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GoogleTranslator</a:t>
            </a: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&amp; Deep Translator for language translation</a:t>
            </a:r>
          </a:p>
          <a:p>
            <a:pPr algn="l">
              <a:lnSpc>
                <a:spcPts val="3898"/>
              </a:lnSpc>
              <a:spcBef>
                <a:spcPct val="0"/>
              </a:spcBef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07226" y="520681"/>
            <a:ext cx="7473548" cy="95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6555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Project Objectives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1958" y="2369401"/>
            <a:ext cx="15324084" cy="1568681"/>
            <a:chOff x="0" y="0"/>
            <a:chExt cx="4779184" cy="489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9184" cy="489231"/>
            </a:xfrm>
            <a:custGeom>
              <a:avLst/>
              <a:gdLst/>
              <a:ahLst/>
              <a:cxnLst/>
              <a:rect l="l" t="t" r="r" b="b"/>
              <a:pathLst>
                <a:path w="4779184" h="489231">
                  <a:moveTo>
                    <a:pt x="7578" y="0"/>
                  </a:moveTo>
                  <a:lnTo>
                    <a:pt x="4771606" y="0"/>
                  </a:lnTo>
                  <a:cubicBezTo>
                    <a:pt x="4773616" y="0"/>
                    <a:pt x="4775543" y="798"/>
                    <a:pt x="4776965" y="2220"/>
                  </a:cubicBezTo>
                  <a:cubicBezTo>
                    <a:pt x="4778386" y="3641"/>
                    <a:pt x="4779184" y="5568"/>
                    <a:pt x="4779184" y="7578"/>
                  </a:cubicBezTo>
                  <a:lnTo>
                    <a:pt x="4779184" y="481653"/>
                  </a:lnTo>
                  <a:cubicBezTo>
                    <a:pt x="4779184" y="483663"/>
                    <a:pt x="4778386" y="485590"/>
                    <a:pt x="4776965" y="487011"/>
                  </a:cubicBezTo>
                  <a:cubicBezTo>
                    <a:pt x="4775543" y="488433"/>
                    <a:pt x="4773616" y="489231"/>
                    <a:pt x="4771606" y="489231"/>
                  </a:cubicBezTo>
                  <a:lnTo>
                    <a:pt x="7578" y="489231"/>
                  </a:lnTo>
                  <a:cubicBezTo>
                    <a:pt x="5568" y="489231"/>
                    <a:pt x="3641" y="488433"/>
                    <a:pt x="2220" y="487011"/>
                  </a:cubicBezTo>
                  <a:cubicBezTo>
                    <a:pt x="798" y="485590"/>
                    <a:pt x="0" y="483663"/>
                    <a:pt x="0" y="481653"/>
                  </a:cubicBezTo>
                  <a:lnTo>
                    <a:pt x="0" y="7578"/>
                  </a:lnTo>
                  <a:cubicBezTo>
                    <a:pt x="0" y="5568"/>
                    <a:pt x="798" y="3641"/>
                    <a:pt x="2220" y="2220"/>
                  </a:cubicBezTo>
                  <a:cubicBezTo>
                    <a:pt x="3641" y="798"/>
                    <a:pt x="5568" y="0"/>
                    <a:pt x="7578" y="0"/>
                  </a:cubicBezTo>
                  <a:close/>
                </a:path>
              </a:pathLst>
            </a:custGeom>
            <a:solidFill>
              <a:srgbClr val="9B9B8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79184" cy="527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1958" y="4106983"/>
            <a:ext cx="15324084" cy="1337055"/>
            <a:chOff x="0" y="0"/>
            <a:chExt cx="4779184" cy="4169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79184" cy="416993"/>
            </a:xfrm>
            <a:custGeom>
              <a:avLst/>
              <a:gdLst/>
              <a:ahLst/>
              <a:cxnLst/>
              <a:rect l="l" t="t" r="r" b="b"/>
              <a:pathLst>
                <a:path w="4779184" h="416993">
                  <a:moveTo>
                    <a:pt x="7578" y="0"/>
                  </a:moveTo>
                  <a:lnTo>
                    <a:pt x="4771606" y="0"/>
                  </a:lnTo>
                  <a:cubicBezTo>
                    <a:pt x="4773616" y="0"/>
                    <a:pt x="4775543" y="798"/>
                    <a:pt x="4776965" y="2220"/>
                  </a:cubicBezTo>
                  <a:cubicBezTo>
                    <a:pt x="4778386" y="3641"/>
                    <a:pt x="4779184" y="5568"/>
                    <a:pt x="4779184" y="7578"/>
                  </a:cubicBezTo>
                  <a:lnTo>
                    <a:pt x="4779184" y="409414"/>
                  </a:lnTo>
                  <a:cubicBezTo>
                    <a:pt x="4779184" y="411424"/>
                    <a:pt x="4778386" y="413352"/>
                    <a:pt x="4776965" y="414773"/>
                  </a:cubicBezTo>
                  <a:cubicBezTo>
                    <a:pt x="4775543" y="416194"/>
                    <a:pt x="4773616" y="416993"/>
                    <a:pt x="4771606" y="416993"/>
                  </a:cubicBezTo>
                  <a:lnTo>
                    <a:pt x="7578" y="416993"/>
                  </a:lnTo>
                  <a:cubicBezTo>
                    <a:pt x="5568" y="416993"/>
                    <a:pt x="3641" y="416194"/>
                    <a:pt x="2220" y="414773"/>
                  </a:cubicBezTo>
                  <a:cubicBezTo>
                    <a:pt x="798" y="413352"/>
                    <a:pt x="0" y="411424"/>
                    <a:pt x="0" y="409414"/>
                  </a:cubicBezTo>
                  <a:lnTo>
                    <a:pt x="0" y="7578"/>
                  </a:lnTo>
                  <a:cubicBezTo>
                    <a:pt x="0" y="5568"/>
                    <a:pt x="798" y="3641"/>
                    <a:pt x="2220" y="2220"/>
                  </a:cubicBezTo>
                  <a:cubicBezTo>
                    <a:pt x="3641" y="798"/>
                    <a:pt x="5568" y="0"/>
                    <a:pt x="7578" y="0"/>
                  </a:cubicBezTo>
                  <a:close/>
                </a:path>
              </a:pathLst>
            </a:custGeom>
            <a:solidFill>
              <a:srgbClr val="9B9B8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779184" cy="455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81958" y="5615487"/>
            <a:ext cx="15324084" cy="1470349"/>
            <a:chOff x="0" y="0"/>
            <a:chExt cx="4779184" cy="4585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79184" cy="458564"/>
            </a:xfrm>
            <a:custGeom>
              <a:avLst/>
              <a:gdLst/>
              <a:ahLst/>
              <a:cxnLst/>
              <a:rect l="l" t="t" r="r" b="b"/>
              <a:pathLst>
                <a:path w="4779184" h="458564">
                  <a:moveTo>
                    <a:pt x="7578" y="0"/>
                  </a:moveTo>
                  <a:lnTo>
                    <a:pt x="4771606" y="0"/>
                  </a:lnTo>
                  <a:cubicBezTo>
                    <a:pt x="4773616" y="0"/>
                    <a:pt x="4775543" y="798"/>
                    <a:pt x="4776965" y="2220"/>
                  </a:cubicBezTo>
                  <a:cubicBezTo>
                    <a:pt x="4778386" y="3641"/>
                    <a:pt x="4779184" y="5568"/>
                    <a:pt x="4779184" y="7578"/>
                  </a:cubicBezTo>
                  <a:lnTo>
                    <a:pt x="4779184" y="450986"/>
                  </a:lnTo>
                  <a:cubicBezTo>
                    <a:pt x="4779184" y="452996"/>
                    <a:pt x="4778386" y="454923"/>
                    <a:pt x="4776965" y="456344"/>
                  </a:cubicBezTo>
                  <a:cubicBezTo>
                    <a:pt x="4775543" y="457765"/>
                    <a:pt x="4773616" y="458564"/>
                    <a:pt x="4771606" y="458564"/>
                  </a:cubicBezTo>
                  <a:lnTo>
                    <a:pt x="7578" y="458564"/>
                  </a:lnTo>
                  <a:cubicBezTo>
                    <a:pt x="5568" y="458564"/>
                    <a:pt x="3641" y="457765"/>
                    <a:pt x="2220" y="456344"/>
                  </a:cubicBezTo>
                  <a:cubicBezTo>
                    <a:pt x="798" y="454923"/>
                    <a:pt x="0" y="452996"/>
                    <a:pt x="0" y="450986"/>
                  </a:cubicBezTo>
                  <a:lnTo>
                    <a:pt x="0" y="7578"/>
                  </a:lnTo>
                  <a:cubicBezTo>
                    <a:pt x="0" y="5568"/>
                    <a:pt x="798" y="3641"/>
                    <a:pt x="2220" y="2220"/>
                  </a:cubicBezTo>
                  <a:cubicBezTo>
                    <a:pt x="3641" y="798"/>
                    <a:pt x="5568" y="0"/>
                    <a:pt x="7578" y="0"/>
                  </a:cubicBezTo>
                  <a:close/>
                </a:path>
              </a:pathLst>
            </a:custGeom>
            <a:solidFill>
              <a:srgbClr val="9B9B8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779184" cy="496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06471" y="5962995"/>
            <a:ext cx="1831939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6999" u="none" strike="noStrike" spc="-67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91477" y="5640668"/>
            <a:ext cx="12280644" cy="129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8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Personalized recommendations for activities, accommodation, and budgeting.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6471" y="4308155"/>
            <a:ext cx="1831939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6999" u="none" strike="noStrike" spc="-67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91477" y="4065395"/>
            <a:ext cx="12002610" cy="129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1"/>
              </a:lnSpc>
              <a:spcBef>
                <a:spcPct val="0"/>
              </a:spcBef>
            </a:pPr>
            <a:r>
              <a:rPr lang="en-US" sz="3295" u="none" strike="noStrike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Multilingual support to eliminate language barriers in the planning process.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06471" y="2799772"/>
            <a:ext cx="1831939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6999" u="none" strike="noStrike" spc="-67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01.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38411" y="2439346"/>
            <a:ext cx="12308742" cy="129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9"/>
              </a:lnSpc>
              <a:spcBef>
                <a:spcPct val="0"/>
              </a:spcBef>
            </a:pPr>
            <a:r>
              <a:rPr lang="en-US" sz="3300" u="none" strike="noStrike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Streamline trip planning with AI-generated (realistic) itineraries based on user preferences.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81958" y="7285675"/>
            <a:ext cx="15324084" cy="1470349"/>
            <a:chOff x="0" y="0"/>
            <a:chExt cx="4779184" cy="4585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79184" cy="458564"/>
            </a:xfrm>
            <a:custGeom>
              <a:avLst/>
              <a:gdLst/>
              <a:ahLst/>
              <a:cxnLst/>
              <a:rect l="l" t="t" r="r" b="b"/>
              <a:pathLst>
                <a:path w="4779184" h="458564">
                  <a:moveTo>
                    <a:pt x="7578" y="0"/>
                  </a:moveTo>
                  <a:lnTo>
                    <a:pt x="4771606" y="0"/>
                  </a:lnTo>
                  <a:cubicBezTo>
                    <a:pt x="4773616" y="0"/>
                    <a:pt x="4775543" y="798"/>
                    <a:pt x="4776965" y="2220"/>
                  </a:cubicBezTo>
                  <a:cubicBezTo>
                    <a:pt x="4778386" y="3641"/>
                    <a:pt x="4779184" y="5568"/>
                    <a:pt x="4779184" y="7578"/>
                  </a:cubicBezTo>
                  <a:lnTo>
                    <a:pt x="4779184" y="450986"/>
                  </a:lnTo>
                  <a:cubicBezTo>
                    <a:pt x="4779184" y="452996"/>
                    <a:pt x="4778386" y="454923"/>
                    <a:pt x="4776965" y="456344"/>
                  </a:cubicBezTo>
                  <a:cubicBezTo>
                    <a:pt x="4775543" y="457765"/>
                    <a:pt x="4773616" y="458564"/>
                    <a:pt x="4771606" y="458564"/>
                  </a:cubicBezTo>
                  <a:lnTo>
                    <a:pt x="7578" y="458564"/>
                  </a:lnTo>
                  <a:cubicBezTo>
                    <a:pt x="5568" y="458564"/>
                    <a:pt x="3641" y="457765"/>
                    <a:pt x="2220" y="456344"/>
                  </a:cubicBezTo>
                  <a:cubicBezTo>
                    <a:pt x="798" y="454923"/>
                    <a:pt x="0" y="452996"/>
                    <a:pt x="0" y="450986"/>
                  </a:cubicBezTo>
                  <a:lnTo>
                    <a:pt x="0" y="7578"/>
                  </a:lnTo>
                  <a:cubicBezTo>
                    <a:pt x="0" y="5568"/>
                    <a:pt x="798" y="3641"/>
                    <a:pt x="2220" y="2220"/>
                  </a:cubicBezTo>
                  <a:cubicBezTo>
                    <a:pt x="3641" y="798"/>
                    <a:pt x="5568" y="0"/>
                    <a:pt x="7578" y="0"/>
                  </a:cubicBezTo>
                  <a:close/>
                </a:path>
              </a:pathLst>
            </a:custGeom>
            <a:solidFill>
              <a:srgbClr val="9B9B8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779184" cy="496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806471" y="7633182"/>
            <a:ext cx="1831939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6999" u="none" strike="noStrike" spc="-67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04.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91477" y="7285862"/>
            <a:ext cx="12280644" cy="197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8"/>
              </a:lnSpc>
            </a:pPr>
            <a:r>
              <a:rPr lang="en-US" sz="329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User firendly and interactive interface enabling follow-up questions and detailed responses</a:t>
            </a:r>
          </a:p>
          <a:p>
            <a:pPr marL="0" lvl="0" indent="0" algn="l">
              <a:lnSpc>
                <a:spcPts val="5378"/>
              </a:lnSpc>
              <a:spcBef>
                <a:spcPct val="0"/>
              </a:spcBef>
            </a:pPr>
            <a:endParaRPr lang="en-US" sz="3299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36429" y="-1247338"/>
            <a:ext cx="5668877" cy="5619275"/>
          </a:xfrm>
          <a:custGeom>
            <a:avLst/>
            <a:gdLst/>
            <a:ahLst/>
            <a:cxnLst/>
            <a:rect l="l" t="t" r="r" b="b"/>
            <a:pathLst>
              <a:path w="5668877" h="5619275">
                <a:moveTo>
                  <a:pt x="0" y="0"/>
                </a:moveTo>
                <a:lnTo>
                  <a:pt x="5668877" y="0"/>
                </a:lnTo>
                <a:lnTo>
                  <a:pt x="5668877" y="5619275"/>
                </a:lnTo>
                <a:lnTo>
                  <a:pt x="0" y="5619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49344" y="321046"/>
            <a:ext cx="6106028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Project Phases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9096" y="1495624"/>
            <a:ext cx="17606523" cy="904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1. Research:</a:t>
            </a:r>
          </a:p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We identified the need for a travel planning app benefiting</a:t>
            </a:r>
          </a:p>
          <a:p>
            <a:pPr algn="l">
              <a:lnSpc>
                <a:spcPts val="4830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     a wide audience using NLP and AI.</a:t>
            </a:r>
          </a:p>
          <a:p>
            <a:pPr algn="l">
              <a:lnSpc>
                <a:spcPts val="3450"/>
              </a:lnSpc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3450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2. Design:</a:t>
            </a:r>
          </a:p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We created a user-centric, responsive interface optimized for ease of use across devices.</a:t>
            </a:r>
          </a:p>
          <a:p>
            <a:pPr algn="l">
              <a:lnSpc>
                <a:spcPts val="3450"/>
              </a:lnSpc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4830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3. Implementation:</a:t>
            </a:r>
          </a:p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Developed backend with Google AI integration and multilingual support for personalized travel itineraries.</a:t>
            </a:r>
          </a:p>
          <a:p>
            <a:pPr algn="l">
              <a:lnSpc>
                <a:spcPts val="3450"/>
              </a:lnSpc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4830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4. Deployment:</a:t>
            </a:r>
          </a:p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Deployed via </a:t>
            </a:r>
            <a:r>
              <a:rPr lang="en-US" sz="3450" dirty="0" err="1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Streamlit</a:t>
            </a: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Cloud with seamless scalability and GitHub integration for future updates.</a:t>
            </a:r>
          </a:p>
          <a:p>
            <a:pPr algn="l">
              <a:lnSpc>
                <a:spcPts val="4830"/>
              </a:lnSpc>
              <a:spcBef>
                <a:spcPct val="0"/>
              </a:spcBef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17688" y="440684"/>
            <a:ext cx="7252624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6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Core Features</a:t>
            </a:r>
          </a:p>
        </p:txBody>
      </p:sp>
      <p:sp>
        <p:nvSpPr>
          <p:cNvPr id="4" name="Freeform 4"/>
          <p:cNvSpPr/>
          <p:nvPr/>
        </p:nvSpPr>
        <p:spPr>
          <a:xfrm rot="-4038051">
            <a:off x="13761258" y="-10094"/>
            <a:ext cx="4462664" cy="4094494"/>
          </a:xfrm>
          <a:custGeom>
            <a:avLst/>
            <a:gdLst/>
            <a:ahLst/>
            <a:cxnLst/>
            <a:rect l="l" t="t" r="r" b="b"/>
            <a:pathLst>
              <a:path w="4462664" h="4094494">
                <a:moveTo>
                  <a:pt x="0" y="0"/>
                </a:moveTo>
                <a:lnTo>
                  <a:pt x="4462663" y="0"/>
                </a:lnTo>
                <a:lnTo>
                  <a:pt x="4462663" y="4094494"/>
                </a:lnTo>
                <a:lnTo>
                  <a:pt x="0" y="4094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5753" y="1664316"/>
            <a:ext cx="17932247" cy="743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Multi-Language Support:</a:t>
            </a:r>
          </a:p>
          <a:p>
            <a:pPr marL="745739" lvl="1" indent="-372869" algn="l">
              <a:lnSpc>
                <a:spcPts val="3903"/>
              </a:lnSpc>
              <a:buFont typeface="Arial"/>
              <a:buChar char="•"/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Users can select from multiple languages (English, Hindi, French, Spanish, German, Italian).</a:t>
            </a:r>
          </a:p>
          <a:p>
            <a:pPr algn="l">
              <a:lnSpc>
                <a:spcPts val="3903"/>
              </a:lnSpc>
            </a:pPr>
            <a:endParaRPr lang="en-US" sz="3454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3903"/>
              </a:lnSpc>
              <a:spcBef>
                <a:spcPct val="0"/>
              </a:spcBef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Interactive User Interface:</a:t>
            </a:r>
          </a:p>
          <a:p>
            <a:pPr marL="745739" lvl="1" indent="-372869" algn="l">
              <a:lnSpc>
                <a:spcPts val="3903"/>
              </a:lnSpc>
              <a:buFont typeface="Arial"/>
              <a:buChar char="•"/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A clean, simple UI allows users to input trip details for generating comprehensive travel plans.</a:t>
            </a:r>
          </a:p>
          <a:p>
            <a:pPr algn="l">
              <a:lnSpc>
                <a:spcPts val="3903"/>
              </a:lnSpc>
            </a:pPr>
            <a:endParaRPr lang="en-US" sz="3454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3903"/>
              </a:lnSpc>
              <a:spcBef>
                <a:spcPct val="0"/>
              </a:spcBef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Dynamic Chat History:</a:t>
            </a:r>
          </a:p>
          <a:p>
            <a:pPr marL="745739" lvl="1" indent="-372869" algn="l">
              <a:lnSpc>
                <a:spcPts val="3903"/>
              </a:lnSpc>
              <a:buFont typeface="Arial"/>
              <a:buChar char="•"/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The app stores a history of all user interactions, allowing for easy reference and continuity in travel planning.</a:t>
            </a:r>
          </a:p>
          <a:p>
            <a:pPr algn="l">
              <a:lnSpc>
                <a:spcPts val="3903"/>
              </a:lnSpc>
            </a:pPr>
            <a:endParaRPr lang="en-US" sz="3454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3903"/>
              </a:lnSpc>
              <a:spcBef>
                <a:spcPct val="0"/>
              </a:spcBef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Integration with Google Generative AI:</a:t>
            </a:r>
          </a:p>
          <a:p>
            <a:pPr marL="745739" lvl="1" indent="-372869" algn="l">
              <a:lnSpc>
                <a:spcPts val="3903"/>
              </a:lnSpc>
              <a:buFont typeface="Arial"/>
              <a:buChar char="•"/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Utilizes Google Generative AI to create personalized travel itineraries based on user input, ensuring up-to-date, customized suggestions.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 rot="4585069">
            <a:off x="2701195" y="-2188952"/>
            <a:ext cx="2789859" cy="4490718"/>
          </a:xfrm>
          <a:custGeom>
            <a:avLst/>
            <a:gdLst/>
            <a:ahLst/>
            <a:cxnLst/>
            <a:rect l="l" t="t" r="r" b="b"/>
            <a:pathLst>
              <a:path w="2789859" h="4490718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692815" y="7673165"/>
            <a:ext cx="3520641" cy="2847318"/>
          </a:xfrm>
          <a:custGeom>
            <a:avLst/>
            <a:gdLst/>
            <a:ahLst/>
            <a:cxnLst/>
            <a:rect l="l" t="t" r="r" b="b"/>
            <a:pathLst>
              <a:path w="3520641" h="2847318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960" y="-2083007"/>
            <a:ext cx="3909779" cy="4278828"/>
          </a:xfrm>
          <a:custGeom>
            <a:avLst/>
            <a:gdLst/>
            <a:ahLst/>
            <a:cxnLst/>
            <a:rect l="l" t="t" r="r" b="b"/>
            <a:pathLst>
              <a:path w="3909779" h="4278828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21290" y="5143500"/>
            <a:ext cx="2360822" cy="4475491"/>
          </a:xfrm>
          <a:custGeom>
            <a:avLst/>
            <a:gdLst/>
            <a:ahLst/>
            <a:cxnLst/>
            <a:rect l="l" t="t" r="r" b="b"/>
            <a:pathLst>
              <a:path w="2360822" h="4475491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68193" y="-1265163"/>
            <a:ext cx="3215450" cy="4122372"/>
          </a:xfrm>
          <a:custGeom>
            <a:avLst/>
            <a:gdLst/>
            <a:ahLst/>
            <a:cxnLst/>
            <a:rect l="l" t="t" r="r" b="b"/>
            <a:pathLst>
              <a:path w="3215450" h="4122372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521757" y="8467952"/>
            <a:ext cx="5169014" cy="3340475"/>
          </a:xfrm>
          <a:custGeom>
            <a:avLst/>
            <a:gdLst/>
            <a:ahLst/>
            <a:cxnLst/>
            <a:rect l="l" t="t" r="r" b="b"/>
            <a:pathLst>
              <a:path w="5169014" h="3340475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28687">
            <a:off x="13088953" y="9159445"/>
            <a:ext cx="3920515" cy="3107008"/>
          </a:xfrm>
          <a:custGeom>
            <a:avLst/>
            <a:gdLst/>
            <a:ahLst/>
            <a:cxnLst/>
            <a:rect l="l" t="t" r="r" b="b"/>
            <a:pathLst>
              <a:path w="3920515" h="3107008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926957">
            <a:off x="12382569" y="-2353347"/>
            <a:ext cx="3475850" cy="4194087"/>
          </a:xfrm>
          <a:custGeom>
            <a:avLst/>
            <a:gdLst/>
            <a:ahLst/>
            <a:cxnLst/>
            <a:rect l="l" t="t" r="r" b="b"/>
            <a:pathLst>
              <a:path w="3475850" h="4194087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81300">
            <a:off x="1436562" y="8711311"/>
            <a:ext cx="5880056" cy="5608104"/>
          </a:xfrm>
          <a:custGeom>
            <a:avLst/>
            <a:gdLst/>
            <a:ahLst/>
            <a:cxnLst/>
            <a:rect l="l" t="t" r="r" b="b"/>
            <a:pathLst>
              <a:path w="5880056" h="5608104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48087" y="3293821"/>
            <a:ext cx="16230600" cy="97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The data for the TravelMate application is obtained through API integration, primarily using Google Generative AI.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49262" y="1733097"/>
            <a:ext cx="9534820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6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Data Sources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6449" y="4704078"/>
            <a:ext cx="16672925" cy="340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</a:pPr>
            <a:r>
              <a:rPr lang="en-US" sz="345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Real-Time Data: APIs enable the app to fetch up-to-date information on accommodation availability and prices, ensuring the travel itineraries are relevant to the user’s specified budget and trip duration</a:t>
            </a:r>
          </a:p>
          <a:p>
            <a:pPr algn="ctr">
              <a:lnSpc>
                <a:spcPts val="3898"/>
              </a:lnSpc>
            </a:pPr>
            <a:r>
              <a:rPr lang="en-US" sz="345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.</a:t>
            </a:r>
          </a:p>
          <a:p>
            <a:pPr algn="ctr">
              <a:lnSpc>
                <a:spcPts val="3898"/>
              </a:lnSpc>
            </a:pPr>
            <a:r>
              <a:rPr lang="en-US" sz="345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Dynamic Updates: Unlike static data sources like CSV files, APIs allow real-time adjustments, meaning there is no need for manual updates to reflect changes in availability or prices.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91042" y="960636"/>
            <a:ext cx="11305916" cy="8365728"/>
          </a:xfrm>
          <a:custGeom>
            <a:avLst/>
            <a:gdLst/>
            <a:ahLst/>
            <a:cxnLst/>
            <a:rect l="l" t="t" r="r" b="b"/>
            <a:pathLst>
              <a:path w="11305916" h="8365728">
                <a:moveTo>
                  <a:pt x="0" y="0"/>
                </a:moveTo>
                <a:lnTo>
                  <a:pt x="11305916" y="0"/>
                </a:lnTo>
                <a:lnTo>
                  <a:pt x="11305916" y="8365728"/>
                </a:lnTo>
                <a:lnTo>
                  <a:pt x="0" y="8365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4623035" y="-581858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84311" y="1829881"/>
            <a:ext cx="8519378" cy="91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6600">
                <a:solidFill>
                  <a:srgbClr val="FFFF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User 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57088" y="3715451"/>
            <a:ext cx="9933084" cy="194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  <a:spcBef>
                <a:spcPct val="0"/>
              </a:spcBef>
            </a:pPr>
            <a:r>
              <a:rPr lang="en-US" sz="345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Users can input trip details such as destination, duration, budget, and activities. The application supports multiple languages for a global audience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06059" y="6632196"/>
            <a:ext cx="6848773" cy="48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  <a:spcBef>
                <a:spcPct val="0"/>
              </a:spcBef>
            </a:pPr>
            <a:r>
              <a:rPr lang="en-US" sz="3450" u="sng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  <a:hlinkClick r:id="rId9" tooltip="https://travelmate.streamlit.app"/>
              </a:rPr>
              <a:t>https://travelmate.streamlit.app/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82811" y="1874255"/>
            <a:ext cx="14322378" cy="7591145"/>
          </a:xfrm>
          <a:custGeom>
            <a:avLst/>
            <a:gdLst/>
            <a:ahLst/>
            <a:cxnLst/>
            <a:rect l="l" t="t" r="r" b="b"/>
            <a:pathLst>
              <a:path w="14322378" h="7591145">
                <a:moveTo>
                  <a:pt x="0" y="0"/>
                </a:moveTo>
                <a:lnTo>
                  <a:pt x="14322378" y="0"/>
                </a:lnTo>
                <a:lnTo>
                  <a:pt x="14322378" y="7591145"/>
                </a:lnTo>
                <a:lnTo>
                  <a:pt x="0" y="7591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235" r="-1175" b="-314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84311" y="315518"/>
            <a:ext cx="8519378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8"/>
              </a:lnSpc>
              <a:spcBef>
                <a:spcPct val="0"/>
              </a:spcBef>
            </a:pPr>
            <a:r>
              <a:rPr lang="en-US" sz="6600" u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User Interface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52049" y="1817878"/>
            <a:ext cx="14627387" cy="7734427"/>
          </a:xfrm>
          <a:custGeom>
            <a:avLst/>
            <a:gdLst/>
            <a:ahLst/>
            <a:cxnLst/>
            <a:rect l="l" t="t" r="r" b="b"/>
            <a:pathLst>
              <a:path w="14627387" h="7734427">
                <a:moveTo>
                  <a:pt x="0" y="0"/>
                </a:moveTo>
                <a:lnTo>
                  <a:pt x="14627387" y="0"/>
                </a:lnTo>
                <a:lnTo>
                  <a:pt x="14627387" y="7734427"/>
                </a:lnTo>
                <a:lnTo>
                  <a:pt x="0" y="7734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257" b="-1725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2266924" y="6108373"/>
            <a:ext cx="4312512" cy="3443931"/>
          </a:xfrm>
          <a:custGeom>
            <a:avLst/>
            <a:gdLst/>
            <a:ahLst/>
            <a:cxnLst/>
            <a:rect l="l" t="t" r="r" b="b"/>
            <a:pathLst>
              <a:path w="4312512" h="3443931">
                <a:moveTo>
                  <a:pt x="0" y="0"/>
                </a:moveTo>
                <a:lnTo>
                  <a:pt x="4312512" y="0"/>
                </a:lnTo>
                <a:lnTo>
                  <a:pt x="4312512" y="3443932"/>
                </a:lnTo>
                <a:lnTo>
                  <a:pt x="0" y="3443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67" r="-25125" b="-1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84311" y="411011"/>
            <a:ext cx="8519378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8"/>
              </a:lnSpc>
              <a:spcBef>
                <a:spcPct val="0"/>
              </a:spcBef>
            </a:pPr>
            <a:r>
              <a:rPr lang="en-US" sz="6600" u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User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526</Words>
  <Application>Microsoft Office PowerPoint</Application>
  <PresentationFormat>Custom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Shadows Into Light Two</vt:lpstr>
      <vt:lpstr>Calibri</vt:lpstr>
      <vt:lpstr>Sanchez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TravelMate</dc:title>
  <cp:lastModifiedBy>Suyash Tapase</cp:lastModifiedBy>
  <cp:revision>5</cp:revision>
  <dcterms:created xsi:type="dcterms:W3CDTF">2006-08-16T00:00:00Z</dcterms:created>
  <dcterms:modified xsi:type="dcterms:W3CDTF">2024-10-22T00:33:06Z</dcterms:modified>
  <dc:identifier>DAGTnKtXF7I</dc:identifier>
</cp:coreProperties>
</file>